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aret" charset="1" panose="00000000000000000000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544482" y="-2701273"/>
            <a:ext cx="18037604" cy="5764518"/>
          </a:xfrm>
          <a:custGeom>
            <a:avLst/>
            <a:gdLst/>
            <a:ahLst/>
            <a:cxnLst/>
            <a:rect r="r" b="b" t="t" l="l"/>
            <a:pathLst>
              <a:path h="5764518" w="18037604">
                <a:moveTo>
                  <a:pt x="18037604" y="0"/>
                </a:moveTo>
                <a:lnTo>
                  <a:pt x="0" y="0"/>
                </a:lnTo>
                <a:lnTo>
                  <a:pt x="0" y="5764518"/>
                </a:lnTo>
                <a:lnTo>
                  <a:pt x="18037604" y="5764518"/>
                </a:lnTo>
                <a:lnTo>
                  <a:pt x="1803760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374553">
            <a:off x="-4250460" y="6462966"/>
            <a:ext cx="11894220" cy="5734005"/>
          </a:xfrm>
          <a:custGeom>
            <a:avLst/>
            <a:gdLst/>
            <a:ahLst/>
            <a:cxnLst/>
            <a:rect r="r" b="b" t="t" l="l"/>
            <a:pathLst>
              <a:path h="5734005" w="11894220">
                <a:moveTo>
                  <a:pt x="11894221" y="0"/>
                </a:moveTo>
                <a:lnTo>
                  <a:pt x="0" y="0"/>
                </a:lnTo>
                <a:lnTo>
                  <a:pt x="0" y="5734006"/>
                </a:lnTo>
                <a:lnTo>
                  <a:pt x="11894221" y="5734006"/>
                </a:lnTo>
                <a:lnTo>
                  <a:pt x="11894221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53255" y="4323646"/>
            <a:ext cx="10381489" cy="13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0"/>
              </a:lnSpc>
            </a:pPr>
            <a:r>
              <a:rPr lang="en-US" sz="9759" spc="-6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Kotlin: Case Study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7824" y="5892036"/>
            <a:ext cx="7892352" cy="49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6"/>
              </a:lnSpc>
            </a:pPr>
            <a:r>
              <a:rPr lang="en-US" sz="29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NON-MAINSTREAM PROGRAMSKI JEZICI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28909" y="8622279"/>
            <a:ext cx="5523118" cy="26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48"/>
              </a:lnSpc>
            </a:pPr>
            <a:r>
              <a:rPr lang="en-US" sz="2100" spc="60">
                <a:solidFill>
                  <a:srgbClr val="E94C9C"/>
                </a:solidFill>
                <a:latin typeface="Poppins"/>
                <a:ea typeface="Poppins"/>
                <a:cs typeface="Poppins"/>
                <a:sym typeface="Poppins"/>
              </a:rPr>
              <a:t>LUKA ČULINA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8676" y="9147978"/>
            <a:ext cx="8023350" cy="325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89"/>
              </a:lnSpc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Objektno Orijentirano Programiranje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1771" y="2413643"/>
            <a:ext cx="9244457" cy="6597540"/>
          </a:xfrm>
          <a:custGeom>
            <a:avLst/>
            <a:gdLst/>
            <a:ahLst/>
            <a:cxnLst/>
            <a:rect r="r" b="b" t="t" l="l"/>
            <a:pathLst>
              <a:path h="6597540" w="9244457">
                <a:moveTo>
                  <a:pt x="0" y="0"/>
                </a:moveTo>
                <a:lnTo>
                  <a:pt x="9244458" y="0"/>
                </a:lnTo>
                <a:lnTo>
                  <a:pt x="9244458" y="6597540"/>
                </a:lnTo>
                <a:lnTo>
                  <a:pt x="0" y="6597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048" y="1342492"/>
            <a:ext cx="9317905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Ispis Programa: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92021" y="3840337"/>
            <a:ext cx="8205171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Kotlin/Multiplatform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8251739">
            <a:off x="14115833" y="1407408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8344334" y="0"/>
                </a:moveTo>
                <a:lnTo>
                  <a:pt x="0" y="0"/>
                </a:lnTo>
                <a:lnTo>
                  <a:pt x="0" y="8229600"/>
                </a:lnTo>
                <a:lnTo>
                  <a:pt x="8344334" y="8229600"/>
                </a:lnTo>
                <a:lnTo>
                  <a:pt x="834433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92021" y="4750439"/>
            <a:ext cx="9780980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Kotlin/Multiplatform omogućava razvoj aplikacija za više platformi. Zajednički kod se može dijeliti između Androida, iOS-a i weba. Specifične platforme koriste implementacije prilagođene njihovim potrebama. Primjer: Dijeljenje poslovne logike, dok UI ostaje platform-specifičan. Ova značajka značajno smanjuje vrijeme razvoja.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251739">
            <a:off x="14115833" y="1407408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8344334" y="0"/>
                </a:moveTo>
                <a:lnTo>
                  <a:pt x="0" y="0"/>
                </a:lnTo>
                <a:lnTo>
                  <a:pt x="0" y="8229600"/>
                </a:lnTo>
                <a:lnTo>
                  <a:pt x="8344334" y="8229600"/>
                </a:lnTo>
                <a:lnTo>
                  <a:pt x="834433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1167" y="4049887"/>
            <a:ext cx="8205171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Budućnost Kotlina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51167" y="4959989"/>
            <a:ext cx="9780980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Kotlin nastavlja rasti zahvaljujući podršci zajednice i industrije. Daljnji razvoj fokusira se na performanse, multiplatformsku podršku i sigurnost. Nove značajke planirane za olakšavanje razvoja mobilnih i web aplikacija. Njegova svestranost i sigurnost čine ga predvodnikom modernih jezika.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251739">
            <a:off x="14115833" y="1407408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8344334" y="0"/>
                </a:moveTo>
                <a:lnTo>
                  <a:pt x="0" y="0"/>
                </a:lnTo>
                <a:lnTo>
                  <a:pt x="0" y="8229600"/>
                </a:lnTo>
                <a:lnTo>
                  <a:pt x="8344334" y="8229600"/>
                </a:lnTo>
                <a:lnTo>
                  <a:pt x="834433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1167" y="4049887"/>
            <a:ext cx="8205171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Zaključak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51167" y="4959989"/>
            <a:ext cx="9780980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Kotlin nudi moderni pristup razvoju softvera. Podržava multiplatformski razvoj, sigurnost i jednostavnost. Njegove karakteristike čine ga relevantnim za industriju i projekte svih veličina. Sve veća primjena potvrđuje njegovu važnost u budućnosti programiranja.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3255" y="4021524"/>
            <a:ext cx="10381489" cy="13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0"/>
              </a:lnSpc>
            </a:pPr>
            <a:r>
              <a:rPr lang="en-US" sz="9759" spc="-6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Hvala na pažnji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05521" y="5864570"/>
            <a:ext cx="11676957" cy="49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6"/>
              </a:lnSpc>
            </a:pPr>
            <a:r>
              <a:rPr lang="en-US" sz="29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CASE STUDY: KOTLIN, NON-MAINSTREAM PROGRAMSKI JEZICI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82441" y="8511940"/>
            <a:ext cx="5523118" cy="26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8"/>
              </a:lnSpc>
            </a:pPr>
            <a:r>
              <a:rPr lang="en-US" sz="2100" spc="60">
                <a:solidFill>
                  <a:srgbClr val="E94C9C"/>
                </a:solidFill>
                <a:latin typeface="Poppins"/>
                <a:ea typeface="Poppins"/>
                <a:cs typeface="Poppins"/>
                <a:sym typeface="Poppins"/>
              </a:rPr>
              <a:t>LUKA ČULINA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32325" y="8932418"/>
            <a:ext cx="8023350" cy="325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9"/>
              </a:lnSpc>
            </a:pPr>
            <a:r>
              <a:rPr lang="en-US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Objektno Orijentirano Programiranje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5200" y="-1574108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81912" y="5143500"/>
            <a:ext cx="6365263" cy="6478639"/>
          </a:xfrm>
          <a:custGeom>
            <a:avLst/>
            <a:gdLst/>
            <a:ahLst/>
            <a:cxnLst/>
            <a:rect r="r" b="b" t="t" l="l"/>
            <a:pathLst>
              <a:path h="6478639" w="6365263">
                <a:moveTo>
                  <a:pt x="0" y="0"/>
                </a:moveTo>
                <a:lnTo>
                  <a:pt x="6365263" y="0"/>
                </a:lnTo>
                <a:lnTo>
                  <a:pt x="6365263" y="6478639"/>
                </a:lnTo>
                <a:lnTo>
                  <a:pt x="0" y="6478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3126" y="2437637"/>
            <a:ext cx="8205171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Non-Mainstream Programski Jezici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3126" y="3210308"/>
            <a:ext cx="8205171" cy="148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Razvoj programskih jezika prošao je kroz brojne faze.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Non-mainstream jezici, poput Kotlina, iako manje korišteni, donose inovacije. Kotlin je moderan jezik koji podržava više paradigmi i interoperabilnost s Javom.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3126" y="6025132"/>
            <a:ext cx="8205171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Što je Kotlin?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3126" y="6797803"/>
            <a:ext cx="8205171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Kotlin je open-source, statički tipiziran jezik.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Razvio ga je JetBrains, a postao je službeni jezik za Android 2017. Nudi fleksibilnost i podržava multiplatformski razvoj.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3126" y="3218132"/>
            <a:ext cx="8205171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Glavne karakteristike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03126" y="4178982"/>
            <a:ext cx="538233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Statičko tipiziranje za sigurniji kod.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021223" y="2149360"/>
            <a:ext cx="5988280" cy="5988280"/>
          </a:xfrm>
          <a:custGeom>
            <a:avLst/>
            <a:gdLst/>
            <a:ahLst/>
            <a:cxnLst/>
            <a:rect r="r" b="b" t="t" l="l"/>
            <a:pathLst>
              <a:path h="5988280" w="5988280">
                <a:moveTo>
                  <a:pt x="0" y="0"/>
                </a:moveTo>
                <a:lnTo>
                  <a:pt x="5988280" y="0"/>
                </a:lnTo>
                <a:lnTo>
                  <a:pt x="5988280" y="5988280"/>
                </a:lnTo>
                <a:lnTo>
                  <a:pt x="0" y="598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3126" y="5022897"/>
            <a:ext cx="627107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Jednostavna i intuitivna sintaksa.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3126" y="5866812"/>
            <a:ext cx="891809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Minimalizacija šablonskog koda uz ključnu riječ 'data'.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3126" y="6710728"/>
            <a:ext cx="760554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Sigurnost za null vrijednosti ('null safety').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36136" y="3495969"/>
            <a:ext cx="8205171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Paradigme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36136" y="4337391"/>
            <a:ext cx="10144374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Kotlin podržava kombinaciju paradigmi programiranja za veću fleksibilnost: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OOP: Klase, objekti, sučelja, višestruko nasljeđivanje.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FP: Lambda izrazi, nepromjenjive kolekcije, funkcije višeg reda.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Proceduralno: Intuitivna uporaba funkcija i kontrolnih struktura.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Ova svestranost omogućava optimizaciju za specifične probleme.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6796383">
            <a:off x="-4414584" y="1516086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09047" y="2402449"/>
            <a:ext cx="8205171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Specifične značajke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796383">
            <a:off x="-4414584" y="1516086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09047" y="3312551"/>
            <a:ext cx="992552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Interoperabilnost s Javom omogućava jednostavnu integraciju.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9047" y="4156466"/>
            <a:ext cx="992552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Null sigurnost eliminira greške povezane s null vrijednostima.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09047" y="5000381"/>
            <a:ext cx="9925527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Proširive funkcije omogućavaju dodavanje funkcionalnosti postojećim klasama.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09047" y="6263396"/>
            <a:ext cx="9925527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Multiplatformska podrška dijeli poslovnu logiku između platformi.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09047" y="7526411"/>
            <a:ext cx="992552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Coroutines pojednostavljuju višezadaćnost i konkurenciju.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09047" y="3880729"/>
            <a:ext cx="8205171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Specifične značajke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796383">
            <a:off x="-4414584" y="1516086"/>
            <a:ext cx="8344335" cy="8229600"/>
          </a:xfrm>
          <a:custGeom>
            <a:avLst/>
            <a:gdLst/>
            <a:ahLst/>
            <a:cxnLst/>
            <a:rect r="r" b="b" t="t" l="l"/>
            <a:pathLst>
              <a:path h="8229600" w="8344335">
                <a:moveTo>
                  <a:pt x="0" y="0"/>
                </a:moveTo>
                <a:lnTo>
                  <a:pt x="8344335" y="0"/>
                </a:lnTo>
                <a:lnTo>
                  <a:pt x="83443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09047" y="4790831"/>
            <a:ext cx="9780980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Kotlin omogućuje jednostavnu implementaciju svakodnevnih aplikacija zahvaljujući svojoj intuitivnoj sintaksi i naprednim značajkama. U nastavku su prikazani primjeri koji demonstriraju ključne funkcionalnosti jezika.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267326"/>
            <a:ext cx="8149196" cy="3718840"/>
          </a:xfrm>
          <a:custGeom>
            <a:avLst/>
            <a:gdLst/>
            <a:ahLst/>
            <a:cxnLst/>
            <a:rect r="r" b="b" t="t" l="l"/>
            <a:pathLst>
              <a:path h="3718840" w="8149196">
                <a:moveTo>
                  <a:pt x="0" y="0"/>
                </a:moveTo>
                <a:lnTo>
                  <a:pt x="8149196" y="0"/>
                </a:lnTo>
                <a:lnTo>
                  <a:pt x="8149196" y="3718840"/>
                </a:lnTo>
                <a:lnTo>
                  <a:pt x="0" y="371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3" b="-1054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048" y="1711056"/>
            <a:ext cx="9317905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Primjer 1: Kalkulator potrošnje goriva: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53510" y="2575740"/>
            <a:ext cx="978098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Korisnik unosi potrošnju goriva, udaljenost i cijenu goriva.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Program računa ukupni trošak i količinu potrošenog goriva.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640656" y="4267326"/>
            <a:ext cx="7618644" cy="3718840"/>
          </a:xfrm>
          <a:custGeom>
            <a:avLst/>
            <a:gdLst/>
            <a:ahLst/>
            <a:cxnLst/>
            <a:rect r="r" b="b" t="t" l="l"/>
            <a:pathLst>
              <a:path h="3718840" w="7618644">
                <a:moveTo>
                  <a:pt x="0" y="0"/>
                </a:moveTo>
                <a:lnTo>
                  <a:pt x="7618644" y="0"/>
                </a:lnTo>
                <a:lnTo>
                  <a:pt x="7618644" y="3718840"/>
                </a:lnTo>
                <a:lnTo>
                  <a:pt x="0" y="371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759" r="-8122" b="-268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0224" y="2739040"/>
            <a:ext cx="10027551" cy="5934191"/>
          </a:xfrm>
          <a:custGeom>
            <a:avLst/>
            <a:gdLst/>
            <a:ahLst/>
            <a:cxnLst/>
            <a:rect r="r" b="b" t="t" l="l"/>
            <a:pathLst>
              <a:path h="5934191" w="10027551">
                <a:moveTo>
                  <a:pt x="0" y="0"/>
                </a:moveTo>
                <a:lnTo>
                  <a:pt x="10027552" y="0"/>
                </a:lnTo>
                <a:lnTo>
                  <a:pt x="10027552" y="5934191"/>
                </a:lnTo>
                <a:lnTo>
                  <a:pt x="0" y="5934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2" r="0" b="-5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048" y="1680444"/>
            <a:ext cx="9317905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Ispis Programa: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2893" y="4358161"/>
            <a:ext cx="6865889" cy="3957817"/>
          </a:xfrm>
          <a:custGeom>
            <a:avLst/>
            <a:gdLst/>
            <a:ahLst/>
            <a:cxnLst/>
            <a:rect r="r" b="b" t="t" l="l"/>
            <a:pathLst>
              <a:path h="3957817" w="6865889">
                <a:moveTo>
                  <a:pt x="0" y="0"/>
                </a:moveTo>
                <a:lnTo>
                  <a:pt x="6865889" y="0"/>
                </a:lnTo>
                <a:lnTo>
                  <a:pt x="6865889" y="3957818"/>
                </a:lnTo>
                <a:lnTo>
                  <a:pt x="0" y="3957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622" r="-57672" b="-1147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8830" y="1801891"/>
            <a:ext cx="10158132" cy="53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999" spc="-2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Primjer 2: Tekstualna igra pogađanja broja: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53510" y="2575740"/>
            <a:ext cx="978098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Program generira nasumičan broj između 1 i 100.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Korisnik unosi brojeve dok ne pogodi točan rezultat.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327998" y="4358161"/>
            <a:ext cx="9204900" cy="3957817"/>
          </a:xfrm>
          <a:custGeom>
            <a:avLst/>
            <a:gdLst/>
            <a:ahLst/>
            <a:cxnLst/>
            <a:rect r="r" b="b" t="t" l="l"/>
            <a:pathLst>
              <a:path h="3957817" w="9204900">
                <a:moveTo>
                  <a:pt x="0" y="0"/>
                </a:moveTo>
                <a:lnTo>
                  <a:pt x="9204900" y="0"/>
                </a:lnTo>
                <a:lnTo>
                  <a:pt x="9204900" y="3957818"/>
                </a:lnTo>
                <a:lnTo>
                  <a:pt x="0" y="3957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34" t="-102705" r="-8972" b="-2466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DAGcBR3NEpo</dc:identifier>
  <dcterms:modified xsi:type="dcterms:W3CDTF">2011-08-01T06:04:30Z</dcterms:modified>
  <cp:revision>1</cp:revision>
  <dc:title>Kotlin</dc:title>
</cp:coreProperties>
</file>